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59" r:id="rId19"/>
    <p:sldId id="280" r:id="rId20"/>
    <p:sldId id="263" r:id="rId21"/>
    <p:sldId id="276" r:id="rId22"/>
  </p:sldIdLst>
  <p:sldSz cx="12192000" cy="6858000"/>
  <p:notesSz cx="6858000" cy="9144000"/>
  <p:embeddedFontLst>
    <p:embeddedFont>
      <p:font typeface="Abril Fatface" panose="02000503000000020003" pitchFamily="2" charset="0"/>
      <p:regular r:id="rId24"/>
    </p:embeddedFont>
    <p:embeddedFont>
      <p:font typeface="Aldrich" panose="02000000000000000000" pitchFamily="2" charset="0"/>
      <p:regular r:id="rId25"/>
    </p:embeddedFont>
    <p:embeddedFont>
      <p:font typeface="Barlow Condensed" panose="00000506000000000000" pitchFamily="2" charset="0"/>
      <p:regular r:id="rId26"/>
      <p:bold r:id="rId27"/>
      <p:italic r:id="rId28"/>
      <p:boldItalic r:id="rId29"/>
    </p:embeddedFont>
    <p:embeddedFont>
      <p:font typeface="Cascadia Code PL SemiBold" panose="020B0609020000020004" pitchFamily="49" charset="0"/>
      <p:bold r:id="rId30"/>
      <p:boldItalic r:id="rId31"/>
    </p:embeddedFont>
    <p:embeddedFont>
      <p:font typeface="Catamaran" panose="020B0604020202020204" charset="0"/>
      <p:regular r:id="rId32"/>
      <p:bold r:id="rId33"/>
    </p:embeddedFont>
    <p:embeddedFont>
      <p:font typeface="Roboto" panose="02000000000000000000" pitchFamily="2" charset="0"/>
      <p:regular r:id="rId34"/>
      <p:bold r:id="rId35"/>
      <p:italic r:id="rId36"/>
      <p:boldItalic r:id="rId37"/>
    </p:embeddedFont>
    <p:embeddedFont>
      <p:font typeface="Segoe Script" panose="030B0504020000000003" pitchFamily="66" charset="0"/>
      <p:regular r:id="rId38"/>
      <p:bold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Ubuntu Condensed" panose="020B0506030602030204"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EE64D4"/>
    <a:srgbClr val="181818"/>
    <a:srgbClr val="1E1E1F"/>
    <a:srgbClr val="50E6FF"/>
    <a:srgbClr val="C74325"/>
    <a:srgbClr val="CCCCCC"/>
    <a:srgbClr val="A30046"/>
    <a:srgbClr val="3E3E42"/>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p:scale>
          <a:sx n="75" d="100"/>
          <a:sy n="75" d="100"/>
        </p:scale>
        <p:origin x="1398" y="42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17.234"/>
    </inkml:context>
    <inkml:brush xml:id="br0">
      <inkml:brushProperty name="width" value="0.05" units="cm"/>
      <inkml:brushProperty name="height" value="0.05" units="cm"/>
      <inkml:brushProperty name="color" value="#FFFFFF"/>
    </inkml:brush>
  </inkml:definitions>
  <inkml:trace contextRef="#ctx0" brushRef="#br0">0 0 24575,'3'0'0,"4"0"0,7 0 0,6 0 0,7 0 0,3 0 0,4 0 0,1 0 0,-2 0 0,-4 0 0,-4 0 0,-3 0 0,-2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23.019"/>
    </inkml:context>
    <inkml:brush xml:id="br0">
      <inkml:brushProperty name="width" value="0.05" units="cm"/>
      <inkml:brushProperty name="height" value="0.05" units="cm"/>
      <inkml:brushProperty name="color" value="#FFFFFF"/>
    </inkml:brush>
  </inkml:definitions>
  <inkml:trace contextRef="#ctx0" brushRef="#br0">0 1 24575,'0'3'0,"0"3"0,0 8 0,0 9 0,0 14 0,0 8 0,0 3 0,0-1 0,0-3 0,0-2 0,0-6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600" dirty="0">
                <a:solidFill>
                  <a:srgbClr val="E8EAED"/>
                </a:solidFill>
                <a:latin typeface="Roboto" panose="02000000000000000000" pitchFamily="2" charset="0"/>
              </a:rPr>
              <a:t>If your developers want cake, but your organization has an allergy against public access and weak encryption, you can create a recipe to ensure private networking and customer-managed keys.</a:t>
            </a:r>
            <a:endParaRPr dirty="0"/>
          </a:p>
        </p:txBody>
      </p:sp>
    </p:spTree>
    <p:extLst>
      <p:ext uri="{BB962C8B-B14F-4D97-AF65-F5344CB8AC3E}">
        <p14:creationId xmlns:p14="http://schemas.microsoft.com/office/powerpoint/2010/main" val="120231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7" r:id="rId17"/>
    <p:sldLayoutId id="2147483678" r:id="rId18"/>
    <p:sldLayoutId id="2147483658" r:id="rId19"/>
    <p:sldLayoutId id="2147483679" r:id="rId20"/>
    <p:sldLayoutId id="2147483682" r:id="rId21"/>
    <p:sldLayoutId id="2147483680" r:id="rId22"/>
    <p:sldLayoutId id="2147483667"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3.png"/><Relationship Id="rId26" Type="http://schemas.openxmlformats.org/officeDocument/2006/relationships/customXml" Target="../ink/ink15.xml"/><Relationship Id="rId3" Type="http://schemas.microsoft.com/office/2007/relationships/media" Target="../media/media2.mkv"/><Relationship Id="rId7" Type="http://schemas.openxmlformats.org/officeDocument/2006/relationships/image" Target="../media/image65.png"/><Relationship Id="rId12" Type="http://schemas.openxmlformats.org/officeDocument/2006/relationships/image" Target="../media/image38.svg"/><Relationship Id="rId17" Type="http://schemas.openxmlformats.org/officeDocument/2006/relationships/customXml" Target="../ink/ink13.xml"/><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55.sv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37.pn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54.pn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3.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52.png"/><Relationship Id="rId14" Type="http://schemas.openxmlformats.org/officeDocument/2006/relationships/image" Target="../media/image44.svg"/><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1.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34.pn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image" Target="../media/image80.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76.sv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67.png"/><Relationship Id="rId9" Type="http://schemas.openxmlformats.org/officeDocument/2006/relationships/image" Target="../media/image75.png"/><Relationship Id="rId14" Type="http://schemas.openxmlformats.org/officeDocument/2006/relationships/image" Target="../media/image79.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customXml" Target="../ink/ink26.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svg"/><Relationship Id="rId9"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2" name="deploy">
            <a:hlinkClick r:id="" action="ppaction://media"/>
            <a:extLst>
              <a:ext uri="{FF2B5EF4-FFF2-40B4-BE49-F238E27FC236}">
                <a16:creationId xmlns:a16="http://schemas.microsoft.com/office/drawing/2014/main" id="{8B2BDE25-C433-DC0E-745F-1D0A0B6DEFE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358" y="0"/>
            <a:ext cx="12192000" cy="6858000"/>
          </a:xfrm>
          <a:prstGeom prst="rect">
            <a:avLst/>
          </a:prstGeom>
        </p:spPr>
      </p:pic>
      <p:pic>
        <p:nvPicPr>
          <p:cNvPr id="3" name="init">
            <a:hlinkClick r:id="" action="ppaction://media"/>
            <a:extLst>
              <a:ext uri="{FF2B5EF4-FFF2-40B4-BE49-F238E27FC236}">
                <a16:creationId xmlns:a16="http://schemas.microsoft.com/office/drawing/2014/main" id="{7B806BBB-9BBF-DE71-96B4-8050C6B9E6F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7358" y="-12481"/>
            <a:ext cx="12192000" cy="6858000"/>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391558" y="-25400"/>
            <a:ext cx="5813766" cy="68961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mn-ea"/>
                  <a:cs typeface="+mn-cs"/>
                </a:rPr>
                <a:t>default</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1" name="Group 2880">
            <a:extLst>
              <a:ext uri="{FF2B5EF4-FFF2-40B4-BE49-F238E27FC236}">
                <a16:creationId xmlns:a16="http://schemas.microsoft.com/office/drawing/2014/main" id="{56A10CBC-6D03-8DDE-0FFF-9B7B66E3DE48}"/>
              </a:ext>
            </a:extLst>
          </p:cNvPr>
          <p:cNvGrpSpPr/>
          <p:nvPr/>
        </p:nvGrpSpPr>
        <p:grpSpPr>
          <a:xfrm>
            <a:off x="6987579" y="18637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090302" y="3356232"/>
              <a:ext cx="1906330" cy="671478"/>
              <a:chOff x="-3893706" y="-2451331"/>
              <a:chExt cx="2209980" cy="778435"/>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893706" y="-2451331"/>
                <a:ext cx="987231" cy="778435"/>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781122" y="-2204836"/>
                <a:ext cx="1097396" cy="28544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a:ea typeface="+mn-ea"/>
                    <a:cs typeface="+mn-cs"/>
                  </a:rPr>
                  <a:t>demo</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731691"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17">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925"/>
                                        </p:tgtEl>
                                      </p:cBhvr>
                                    </p:animEffect>
                                    <p:set>
                                      <p:cBhvr>
                                        <p:cTn id="28" dur="1" fill="hold">
                                          <p:stCondLst>
                                            <p:cond delay="499"/>
                                          </p:stCondLst>
                                        </p:cTn>
                                        <p:tgtEl>
                                          <p:spTgt spid="29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950"/>
                                        </p:tgtEl>
                                      </p:cBhvr>
                                    </p:animEffect>
                                    <p:set>
                                      <p:cBhvr>
                                        <p:cTn id="31" dur="1" fill="hold">
                                          <p:stCondLst>
                                            <p:cond delay="499"/>
                                          </p:stCondLst>
                                        </p:cTn>
                                        <p:tgtEl>
                                          <p:spTgt spid="29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md type="call" cmd="stop">
                                      <p:cBhvr>
                                        <p:cTn id="37" dur="1">
                                          <p:stCondLst>
                                            <p:cond delay="499"/>
                                          </p:stCondLst>
                                        </p:cTn>
                                        <p:tgtEl>
                                          <p:spTgt spid="3"/>
                                        </p:tgtEl>
                                      </p:cBhvr>
                                    </p:cmd>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29484" fill="hold"/>
                                        <p:tgtEl>
                                          <p:spTgt spid="2"/>
                                        </p:tgtEl>
                                      </p:cBhvr>
                                    </p:cmd>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81"/>
                                        </p:tgtEl>
                                        <p:attrNameLst>
                                          <p:attrName>style.visibility</p:attrName>
                                        </p:attrNameLst>
                                      </p:cBhvr>
                                      <p:to>
                                        <p:strVal val="visible"/>
                                      </p:to>
                                    </p:set>
                                    <p:animEffect transition="in" filter="fade">
                                      <p:cBhvr>
                                        <p:cTn id="46" dur="500"/>
                                        <p:tgtEl>
                                          <p:spTgt spid="288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12"/>
                                        </p:tgtEl>
                                        <p:attrNameLst>
                                          <p:attrName>style.visibility</p:attrName>
                                        </p:attrNameLst>
                                      </p:cBhvr>
                                      <p:to>
                                        <p:strVal val="visible"/>
                                      </p:to>
                                    </p:set>
                                    <p:animEffect transition="in" filter="fade">
                                      <p:cBhvr>
                                        <p:cTn id="51" dur="500"/>
                                        <p:tgtEl>
                                          <p:spTgt spid="29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11"/>
                                        </p:tgtEl>
                                        <p:attrNameLst>
                                          <p:attrName>style.visibility</p:attrName>
                                        </p:attrNameLst>
                                      </p:cBhvr>
                                      <p:to>
                                        <p:strVal val="visible"/>
                                      </p:to>
                                    </p:set>
                                    <p:animEffect transition="in" filter="fade">
                                      <p:cBhvr>
                                        <p:cTn id="56"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2"/>
                </p:tgtEl>
              </p:cMediaNode>
            </p:video>
            <p:video>
              <p:cMediaNode vol="80000">
                <p:cTn id="58"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2818" name="Group 2817">
            <a:extLst>
              <a:ext uri="{FF2B5EF4-FFF2-40B4-BE49-F238E27FC236}">
                <a16:creationId xmlns:a16="http://schemas.microsoft.com/office/drawing/2014/main" id="{12A85241-4A81-E3F0-9197-ACC0AC8A1F23}"/>
              </a:ext>
            </a:extLst>
          </p:cNvPr>
          <p:cNvGrpSpPr/>
          <p:nvPr/>
        </p:nvGrpSpPr>
        <p:grpSpPr>
          <a:xfrm>
            <a:off x="5404861" y="5415640"/>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grpSp>
        <p:nvGrpSpPr>
          <p:cNvPr id="2" name="Group 1">
            <a:extLst>
              <a:ext uri="{FF2B5EF4-FFF2-40B4-BE49-F238E27FC236}">
                <a16:creationId xmlns:a16="http://schemas.microsoft.com/office/drawing/2014/main" id="{7F60966D-6FEF-3D75-042E-8BF5DF1FD8B1}"/>
              </a:ext>
            </a:extLst>
          </p:cNvPr>
          <p:cNvGrpSpPr/>
          <p:nvPr/>
        </p:nvGrpSpPr>
        <p:grpSpPr>
          <a:xfrm>
            <a:off x="1839460" y="2146300"/>
            <a:ext cx="2848154" cy="2848154"/>
            <a:chOff x="1839460" y="2146300"/>
            <a:chExt cx="2848154" cy="2848154"/>
          </a:xfrm>
        </p:grpSpPr>
        <p:grpSp>
          <p:nvGrpSpPr>
            <p:cNvPr id="18" name="Group 17">
              <a:extLst>
                <a:ext uri="{FF2B5EF4-FFF2-40B4-BE49-F238E27FC236}">
                  <a16:creationId xmlns:a16="http://schemas.microsoft.com/office/drawing/2014/main" id="{1C0B73FF-0B41-8DAE-3D53-9AA487B0F708}"/>
                </a:ext>
              </a:extLst>
            </p:cNvPr>
            <p:cNvGrpSpPr/>
            <p:nvPr/>
          </p:nvGrpSpPr>
          <p:grpSpPr>
            <a:xfrm>
              <a:off x="1839460" y="2146300"/>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2839" y="1823635"/>
                <a:ext cx="2848154" cy="2848154"/>
              </a:xfrm>
              <a:prstGeom prst="rect">
                <a:avLst/>
              </a:prstGeom>
            </p:spPr>
          </p:pic>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6929" y="2454261"/>
              <a:ext cx="759714" cy="63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4921582-3133-6424-E223-A6F44F2408B9}"/>
              </a:ext>
            </a:extLst>
          </p:cNvPr>
          <p:cNvGrpSpPr/>
          <p:nvPr/>
        </p:nvGrpSpPr>
        <p:grpSpPr>
          <a:xfrm>
            <a:off x="7504386" y="2146300"/>
            <a:ext cx="2848154" cy="2848154"/>
            <a:chOff x="7504386" y="2146300"/>
            <a:chExt cx="2848154" cy="2848154"/>
          </a:xfrm>
        </p:grpSpPr>
        <p:grpSp>
          <p:nvGrpSpPr>
            <p:cNvPr id="19" name="Group 18">
              <a:extLst>
                <a:ext uri="{FF2B5EF4-FFF2-40B4-BE49-F238E27FC236}">
                  <a16:creationId xmlns:a16="http://schemas.microsoft.com/office/drawing/2014/main" id="{D02747B9-9AB3-8ADF-8FD9-00C52A038AD3}"/>
                </a:ext>
              </a:extLst>
            </p:cNvPr>
            <p:cNvGrpSpPr/>
            <p:nvPr/>
          </p:nvGrpSpPr>
          <p:grpSpPr>
            <a:xfrm>
              <a:off x="7504386" y="2146300"/>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12"/>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1303" y="1823635"/>
                <a:ext cx="2848154" cy="2848154"/>
              </a:xfrm>
              <a:prstGeom prst="rect">
                <a:avLst/>
              </a:prstGeom>
            </p:spPr>
          </p:pic>
        </p:grpSp>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233544"/>
              <a:ext cx="1114098" cy="1114096"/>
            </a:xfrm>
            <a:prstGeom prst="rect">
              <a:avLst/>
            </a:prstGeom>
          </p:spPr>
        </p:pic>
      </p:grpSp>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516371"/>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5076123"/>
            <a:ext cx="2701800" cy="957240"/>
            <a:chOff x="3583473" y="4855266"/>
            <a:chExt cx="2701800" cy="957240"/>
          </a:xfrm>
        </p:grpSpPr>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xmlns="">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xmlns="">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3028406"/>
            <a:ext cx="2010677" cy="2036446"/>
            <a:chOff x="4472673" y="2815506"/>
            <a:chExt cx="2190960" cy="2219040"/>
          </a:xfrm>
        </p:grpSpPr>
        <mc:AlternateContent xmlns:mc="http://schemas.openxmlformats.org/markup-compatibility/2006" xmlns:p14="http://schemas.microsoft.com/office/powerpoint/2010/main">
          <mc:Choice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xmlns="">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xmlns="">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259711"/>
            <a:ext cx="4571757" cy="330044"/>
            <a:chOff x="4369425" y="2103091"/>
            <a:chExt cx="4571757" cy="330044"/>
          </a:xfrm>
        </p:grpSpPr>
        <mc:AlternateContent xmlns:mc="http://schemas.openxmlformats.org/markup-compatibility/2006" xmlns:p14="http://schemas.microsoft.com/office/powerpoint/2010/main">
          <mc:Choice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xmlns="">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xmlns="">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417163"/>
            <a:ext cx="2466393" cy="2938140"/>
            <a:chOff x="6604891" y="2196306"/>
            <a:chExt cx="2466393" cy="2938140"/>
          </a:xfrm>
        </p:grpSpPr>
        <mc:AlternateContent xmlns:mc="http://schemas.openxmlformats.org/markup-compatibility/2006" xmlns:p14="http://schemas.microsoft.com/office/powerpoint/2010/main">
          <mc:Choice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xmlns="">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xmlns="">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696500"/>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7"/>
                                        </p:tgtEl>
                                        <p:attrNameLst>
                                          <p:attrName>style.visibility</p:attrName>
                                        </p:attrNameLst>
                                      </p:cBhvr>
                                      <p:to>
                                        <p:strVal val="visible"/>
                                      </p:to>
                                    </p:set>
                                    <p:animEffect transition="in" filter="fade">
                                      <p:cBhvr>
                                        <p:cTn id="7" dur="500"/>
                                        <p:tgtEl>
                                          <p:spTgt spid="2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8"/>
                                        </p:tgtEl>
                                        <p:attrNameLst>
                                          <p:attrName>style.visibility</p:attrName>
                                        </p:attrNameLst>
                                      </p:cBhvr>
                                      <p:to>
                                        <p:strVal val="visible"/>
                                      </p:to>
                                    </p:set>
                                    <p:animEffect transition="in" filter="fade">
                                      <p:cBhvr>
                                        <p:cTn id="12" dur="500"/>
                                        <p:tgtEl>
                                          <p:spTgt spid="2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97"/>
                                        </p:tgtEl>
                                        <p:attrNameLst>
                                          <p:attrName>style.visibility</p:attrName>
                                        </p:attrNameLst>
                                      </p:cBhvr>
                                      <p:to>
                                        <p:strVal val="visible"/>
                                      </p:to>
                                    </p:set>
                                    <p:animEffect transition="in" filter="fade">
                                      <p:cBhvr>
                                        <p:cTn id="25" dur="500"/>
                                        <p:tgtEl>
                                          <p:spTgt spid="2897"/>
                                        </p:tgtEl>
                                      </p:cBhvr>
                                    </p:animEffect>
                                  </p:childTnLst>
                                </p:cTn>
                              </p:par>
                              <p:par>
                                <p:cTn id="26" presetID="0" presetClass="path" presetSubtype="0" fill="hold" nodeType="withEffect">
                                  <p:stCondLst>
                                    <p:cond delay="0"/>
                                  </p:stCondLst>
                                  <p:childTnLst>
                                    <p:animMotion origin="layout" path="M 0.0026 -0.02523 L 0.04882 -0.09005 L 0.11536 -0.11945 L 0.17474 -0.12824 L 0.19739 -0.11922 L 0.21172 -0.09908 L 0.21172 -0.09885 " pathEditMode="relative" rAng="0" ptsTypes="AAAAAAA">
                                      <p:cBhvr>
                                        <p:cTn id="27" dur="1500" fill="hold"/>
                                        <p:tgtEl>
                                          <p:spTgt spid="2897"/>
                                        </p:tgtEl>
                                        <p:attrNameLst>
                                          <p:attrName>ppt_x</p:attrName>
                                          <p:attrName>ppt_y</p:attrName>
                                        </p:attrNameLst>
                                      </p:cBhvr>
                                      <p:rCtr x="10456" y="-5162"/>
                                    </p:animMotion>
                                  </p:childTnLst>
                                </p:cTn>
                              </p:par>
                              <p:par>
                                <p:cTn id="28" presetID="63" presetClass="entr" presetSubtype="0" fill="hold" nodeType="withEffect">
                                  <p:stCondLst>
                                    <p:cond delay="0"/>
                                  </p:stCondLst>
                                  <p:childTnLst>
                                    <p:set>
                                      <p:cBhvr>
                                        <p:cTn id="29" dur="1" fill="hold">
                                          <p:stCondLst>
                                            <p:cond delay="0"/>
                                          </p:stCondLst>
                                        </p:cTn>
                                        <p:tgtEl>
                                          <p:spTgt spid="2849"/>
                                        </p:tgtEl>
                                        <p:attrNameLst>
                                          <p:attrName>style.visibility</p:attrName>
                                        </p:attrNameLst>
                                      </p:cBhvr>
                                      <p:to>
                                        <p:strVal val="visible"/>
                                      </p:to>
                                    </p:set>
                                    <p:anim calcmode="lin" valueType="num">
                                      <p:cBhvr>
                                        <p:cTn id="30"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fill="hold" nodeType="clickEffect">
                                  <p:stCondLst>
                                    <p:cond delay="0"/>
                                  </p:stCondLst>
                                  <p:childTnLst>
                                    <p:animMotion origin="layout" path="M 0.21172 -0.09885 L 0.21028 -0.17084 L 0.17747 -0.26713 L 0.1401 -0.34537 L 0.10533 -0.39028 L 0.07526 -0.4169 " pathEditMode="relative" rAng="0" ptsTypes="AAAAAA">
                                      <p:cBhvr>
                                        <p:cTn id="34" dur="1500" fill="hold"/>
                                        <p:tgtEl>
                                          <p:spTgt spid="2897"/>
                                        </p:tgtEl>
                                        <p:attrNameLst>
                                          <p:attrName>ppt_x</p:attrName>
                                          <p:attrName>ppt_y</p:attrName>
                                        </p:attrNameLst>
                                      </p:cBhvr>
                                      <p:rCtr x="-6823" y="-15903"/>
                                    </p:animMotion>
                                  </p:childTnLst>
                                </p:cTn>
                              </p:par>
                              <p:par>
                                <p:cTn id="35" presetID="63" presetClass="entr" presetSubtype="0" fill="hold" nodeType="withEffect">
                                  <p:stCondLst>
                                    <p:cond delay="0"/>
                                  </p:stCondLst>
                                  <p:childTnLst>
                                    <p:set>
                                      <p:cBhvr>
                                        <p:cTn id="36" dur="1" fill="hold">
                                          <p:stCondLst>
                                            <p:cond delay="0"/>
                                          </p:stCondLst>
                                        </p:cTn>
                                        <p:tgtEl>
                                          <p:spTgt spid="2850"/>
                                        </p:tgtEl>
                                        <p:attrNameLst>
                                          <p:attrName>style.visibility</p:attrName>
                                        </p:attrNameLst>
                                      </p:cBhvr>
                                      <p:to>
                                        <p:strVal val="visible"/>
                                      </p:to>
                                    </p:set>
                                    <p:anim calcmode="lin" valueType="num">
                                      <p:cBhvr>
                                        <p:cTn id="37"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0" presetClass="path" presetSubtype="0" fill="hold" nodeType="clickEffect">
                                  <p:stCondLst>
                                    <p:cond delay="0"/>
                                  </p:stCondLst>
                                  <p:childTnLst>
                                    <p:animMotion origin="layout" path="M 0.07161 -0.51459 L 0.13411 -0.54584 L 0.22747 -0.54028 L 0.32135 -0.52848 L 0.39114 -0.51459 L 0.42343 -0.50116 " pathEditMode="relative" rAng="240000" ptsTypes="AAAAAA">
                                      <p:cBhvr>
                                        <p:cTn id="41" dur="1500" fill="hold"/>
                                        <p:tgtEl>
                                          <p:spTgt spid="2897"/>
                                        </p:tgtEl>
                                        <p:attrNameLst>
                                          <p:attrName>ppt_x</p:attrName>
                                          <p:attrName>ppt_y</p:attrName>
                                        </p:attrNameLst>
                                      </p:cBhvr>
                                      <p:rCtr x="17617" y="-69"/>
                                    </p:animMotion>
                                  </p:childTnLst>
                                </p:cTn>
                              </p:par>
                              <p:par>
                                <p:cTn id="42" presetID="63" presetClass="entr" presetSubtype="0" fill="hold" nodeType="withEffect">
                                  <p:stCondLst>
                                    <p:cond delay="0"/>
                                  </p:stCondLst>
                                  <p:childTnLst>
                                    <p:set>
                                      <p:cBhvr>
                                        <p:cTn id="43" dur="1" fill="hold">
                                          <p:stCondLst>
                                            <p:cond delay="0"/>
                                          </p:stCondLst>
                                        </p:cTn>
                                        <p:tgtEl>
                                          <p:spTgt spid="2851"/>
                                        </p:tgtEl>
                                        <p:attrNameLst>
                                          <p:attrName>style.visibility</p:attrName>
                                        </p:attrNameLst>
                                      </p:cBhvr>
                                      <p:to>
                                        <p:strVal val="visible"/>
                                      </p:to>
                                    </p:set>
                                    <p:anim calcmode="lin" valueType="num">
                                      <p:cBhvr>
                                        <p:cTn id="44"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850"/>
                                        </p:tgtEl>
                                      </p:cBhvr>
                                    </p:animEffect>
                                    <p:set>
                                      <p:cBhvr>
                                        <p:cTn id="49" dur="1" fill="hold">
                                          <p:stCondLst>
                                            <p:cond delay="499"/>
                                          </p:stCondLst>
                                        </p:cTn>
                                        <p:tgtEl>
                                          <p:spTgt spid="285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851"/>
                                        </p:tgtEl>
                                      </p:cBhvr>
                                    </p:animEffect>
                                    <p:set>
                                      <p:cBhvr>
                                        <p:cTn id="52" dur="1" fill="hold">
                                          <p:stCondLst>
                                            <p:cond delay="499"/>
                                          </p:stCondLst>
                                        </p:cTn>
                                        <p:tgtEl>
                                          <p:spTgt spid="28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97"/>
                                        </p:tgtEl>
                                      </p:cBhvr>
                                    </p:animEffect>
                                    <p:set>
                                      <p:cBhvr>
                                        <p:cTn id="55" dur="1" fill="hold">
                                          <p:stCondLst>
                                            <p:cond delay="499"/>
                                          </p:stCondLst>
                                        </p:cTn>
                                        <p:tgtEl>
                                          <p:spTgt spid="28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entr" presetSubtype="0" fill="hold" nodeType="clickEffect">
                                  <p:stCondLst>
                                    <p:cond delay="0"/>
                                  </p:stCondLst>
                                  <p:childTnLst>
                                    <p:set>
                                      <p:cBhvr>
                                        <p:cTn id="59" dur="1" fill="hold">
                                          <p:stCondLst>
                                            <p:cond delay="0"/>
                                          </p:stCondLst>
                                        </p:cTn>
                                        <p:tgtEl>
                                          <p:spTgt spid="2896"/>
                                        </p:tgtEl>
                                        <p:attrNameLst>
                                          <p:attrName>style.visibility</p:attrName>
                                        </p:attrNameLst>
                                      </p:cBhvr>
                                      <p:to>
                                        <p:strVal val="visible"/>
                                      </p:to>
                                    </p:set>
                                    <p:anim calcmode="lin" valueType="num">
                                      <p:cBhvr>
                                        <p:cTn id="60" dur="700" fill="hold"/>
                                        <p:tgtEl>
                                          <p:spTgt spid="2896"/>
                                        </p:tgtEl>
                                        <p:attrNameLst>
                                          <p:attrName>drawProgress</p:attrName>
                                        </p:attrNameLst>
                                      </p:cBhvr>
                                      <p:tavLst>
                                        <p:tav tm="0">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55050" y="546538"/>
            <a:ext cx="11081900" cy="1492469"/>
          </a:xfrm>
          <a:prstGeom prst="rect">
            <a:avLst/>
          </a:prstGeom>
        </p:spPr>
        <p:txBody>
          <a:bodyPr spcFirstLastPara="1" wrap="square" lIns="121900" tIns="121900" rIns="121900" bIns="121900" anchor="t" anchorCtr="0">
            <a:noAutofit/>
          </a:bodyPr>
          <a:lstStyle/>
          <a:p>
            <a:pPr marL="107950" lvl="0" algn="ctr" rtl="0">
              <a:lnSpc>
                <a:spcPct val="200000"/>
              </a:lnSpc>
              <a:spcBef>
                <a:spcPts val="0"/>
              </a:spcBef>
              <a:spcAft>
                <a:spcPts val="0"/>
              </a:spcAft>
              <a:buClr>
                <a:schemeClr val="accent1"/>
              </a:buClr>
              <a:buSzPts val="1900"/>
            </a:pPr>
            <a:r>
              <a:rPr lang="en-US" dirty="0"/>
              <a:t>Where does Radius fit into your organization?</a:t>
            </a:r>
          </a:p>
        </p:txBody>
      </p:sp>
      <p:sp>
        <p:nvSpPr>
          <p:cNvPr id="4" name="Google Shape;2843;p26">
            <a:extLst>
              <a:ext uri="{FF2B5EF4-FFF2-40B4-BE49-F238E27FC236}">
                <a16:creationId xmlns:a16="http://schemas.microsoft.com/office/drawing/2014/main" id="{13C8BFB9-B470-67EA-91C9-0425FEEBD361}"/>
              </a:ext>
            </a:extLst>
          </p:cNvPr>
          <p:cNvSpPr txBox="1">
            <a:spLocks noGrp="1"/>
          </p:cNvSpPr>
          <p:nvPr>
            <p:ph type="body" idx="1"/>
          </p:nvPr>
        </p:nvSpPr>
        <p:spPr>
          <a:xfrm>
            <a:off x="4340772" y="3429000"/>
            <a:ext cx="3510456" cy="2903483"/>
          </a:xfrm>
          <a:prstGeom prst="rect">
            <a:avLst/>
          </a:prstGeom>
        </p:spPr>
        <p:txBody>
          <a:bodyPr spcFirstLastPara="1" wrap="square" lIns="121900" tIns="121900" rIns="121900" bIns="121900" anchor="t" anchorCtr="0">
            <a:noAutofit/>
          </a:bodyPr>
          <a:lstStyle/>
          <a:p>
            <a:pPr marL="107950" lvl="0" indent="0" algn="ctr" rtl="0">
              <a:lnSpc>
                <a:spcPct val="200000"/>
              </a:lnSpc>
              <a:spcBef>
                <a:spcPts val="0"/>
              </a:spcBef>
              <a:spcAft>
                <a:spcPts val="0"/>
              </a:spcAft>
              <a:buClr>
                <a:schemeClr val="accent1"/>
              </a:buClr>
              <a:buSzPts val="1900"/>
              <a:buNone/>
            </a:pPr>
            <a:r>
              <a:rPr lang="en-US" sz="8800" dirty="0"/>
              <a:t>👨‍🍳👩‍🍳</a:t>
            </a:r>
          </a:p>
        </p:txBody>
      </p:sp>
      <p:sp>
        <p:nvSpPr>
          <p:cNvPr id="12" name="Google Shape;2843;p26">
            <a:extLst>
              <a:ext uri="{FF2B5EF4-FFF2-40B4-BE49-F238E27FC236}">
                <a16:creationId xmlns:a16="http://schemas.microsoft.com/office/drawing/2014/main" id="{44452D24-6618-D216-E8A3-F9899D421D57}"/>
              </a:ext>
            </a:extLst>
          </p:cNvPr>
          <p:cNvSpPr txBox="1">
            <a:spLocks/>
          </p:cNvSpPr>
          <p:nvPr/>
        </p:nvSpPr>
        <p:spPr>
          <a:xfrm>
            <a:off x="4340772" y="3429000"/>
            <a:ext cx="3510456"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0" name="Group 19">
            <a:extLst>
              <a:ext uri="{FF2B5EF4-FFF2-40B4-BE49-F238E27FC236}">
                <a16:creationId xmlns:a16="http://schemas.microsoft.com/office/drawing/2014/main" id="{AA5A7D28-24A7-06C1-71C4-C5353815130F}"/>
              </a:ext>
            </a:extLst>
          </p:cNvPr>
          <p:cNvGrpSpPr/>
          <p:nvPr/>
        </p:nvGrpSpPr>
        <p:grpSpPr>
          <a:xfrm>
            <a:off x="4240924" y="1292772"/>
            <a:ext cx="2112580" cy="2941634"/>
            <a:chOff x="6653048" y="1292772"/>
            <a:chExt cx="2112580" cy="2941634"/>
          </a:xfrm>
        </p:grpSpPr>
        <p:sp>
          <p:nvSpPr>
            <p:cNvPr id="10" name="Google Shape;2843;p26">
              <a:extLst>
                <a:ext uri="{FF2B5EF4-FFF2-40B4-BE49-F238E27FC236}">
                  <a16:creationId xmlns:a16="http://schemas.microsoft.com/office/drawing/2014/main" id="{9CC321DD-E881-EA13-8C84-A79701D318AC}"/>
                </a:ext>
              </a:extLst>
            </p:cNvPr>
            <p:cNvSpPr txBox="1">
              <a:spLocks/>
            </p:cNvSpPr>
            <p:nvPr/>
          </p:nvSpPr>
          <p:spPr>
            <a:xfrm>
              <a:off x="665304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19" name="Graphic 18" descr="No sign outline">
              <a:extLst>
                <a:ext uri="{FF2B5EF4-FFF2-40B4-BE49-F238E27FC236}">
                  <a16:creationId xmlns:a16="http://schemas.microsoft.com/office/drawing/2014/main" id="{45E25F2D-6142-867C-B03C-5C797AB7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9" name="Google Shape;2843;p26">
            <a:extLst>
              <a:ext uri="{FF2B5EF4-FFF2-40B4-BE49-F238E27FC236}">
                <a16:creationId xmlns:a16="http://schemas.microsoft.com/office/drawing/2014/main" id="{6CE6B214-E21E-93E1-2F49-564E9169B27C}"/>
              </a:ext>
            </a:extLst>
          </p:cNvPr>
          <p:cNvSpPr txBox="1">
            <a:spLocks/>
          </p:cNvSpPr>
          <p:nvPr/>
        </p:nvSpPr>
        <p:spPr>
          <a:xfrm>
            <a:off x="2716924"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1" name="Google Shape;2843;p26">
            <a:extLst>
              <a:ext uri="{FF2B5EF4-FFF2-40B4-BE49-F238E27FC236}">
                <a16:creationId xmlns:a16="http://schemas.microsoft.com/office/drawing/2014/main" id="{D65408B1-5734-ED05-5C88-8B55C3AEB7C5}"/>
              </a:ext>
            </a:extLst>
          </p:cNvPr>
          <p:cNvSpPr txBox="1">
            <a:spLocks/>
          </p:cNvSpPr>
          <p:nvPr/>
        </p:nvSpPr>
        <p:spPr>
          <a:xfrm>
            <a:off x="724162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3" name="Google Shape;2843;p26">
            <a:extLst>
              <a:ext uri="{FF2B5EF4-FFF2-40B4-BE49-F238E27FC236}">
                <a16:creationId xmlns:a16="http://schemas.microsoft.com/office/drawing/2014/main" id="{DBF08EA8-FE18-F088-D0E5-520FF3847197}"/>
              </a:ext>
            </a:extLst>
          </p:cNvPr>
          <p:cNvSpPr txBox="1">
            <a:spLocks/>
          </p:cNvSpPr>
          <p:nvPr/>
        </p:nvSpPr>
        <p:spPr>
          <a:xfrm>
            <a:off x="5307725"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1" name="Google Shape;2843;p26">
            <a:extLst>
              <a:ext uri="{FF2B5EF4-FFF2-40B4-BE49-F238E27FC236}">
                <a16:creationId xmlns:a16="http://schemas.microsoft.com/office/drawing/2014/main" id="{9020D532-D756-7178-AD0A-99793DD7FF2C}"/>
              </a:ext>
            </a:extLst>
          </p:cNvPr>
          <p:cNvSpPr txBox="1">
            <a:spLocks/>
          </p:cNvSpPr>
          <p:nvPr/>
        </p:nvSpPr>
        <p:spPr>
          <a:xfrm>
            <a:off x="2186152" y="130359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2" name="Group 21">
            <a:extLst>
              <a:ext uri="{FF2B5EF4-FFF2-40B4-BE49-F238E27FC236}">
                <a16:creationId xmlns:a16="http://schemas.microsoft.com/office/drawing/2014/main" id="{CB5ADB8C-3B96-3845-3E33-F7C79DCA1270}"/>
              </a:ext>
            </a:extLst>
          </p:cNvPr>
          <p:cNvGrpSpPr/>
          <p:nvPr/>
        </p:nvGrpSpPr>
        <p:grpSpPr>
          <a:xfrm>
            <a:off x="3710152" y="1295399"/>
            <a:ext cx="2112580" cy="2941634"/>
            <a:chOff x="6653048" y="1288778"/>
            <a:chExt cx="2112580" cy="2941634"/>
          </a:xfrm>
        </p:grpSpPr>
        <p:sp>
          <p:nvSpPr>
            <p:cNvPr id="23" name="Google Shape;2843;p26">
              <a:extLst>
                <a:ext uri="{FF2B5EF4-FFF2-40B4-BE49-F238E27FC236}">
                  <a16:creationId xmlns:a16="http://schemas.microsoft.com/office/drawing/2014/main" id="{DB17DFB9-FD35-F160-3EBC-8292E6343CB6}"/>
                </a:ext>
              </a:extLst>
            </p:cNvPr>
            <p:cNvSpPr txBox="1">
              <a:spLocks/>
            </p:cNvSpPr>
            <p:nvPr/>
          </p:nvSpPr>
          <p:spPr>
            <a:xfrm>
              <a:off x="6710855" y="128877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24" name="Graphic 23" descr="No sign outline">
              <a:extLst>
                <a:ext uri="{FF2B5EF4-FFF2-40B4-BE49-F238E27FC236}">
                  <a16:creationId xmlns:a16="http://schemas.microsoft.com/office/drawing/2014/main" id="{5493EB58-9014-669C-D2C3-DF2DAB54A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25" name="Google Shape;2843;p26">
            <a:extLst>
              <a:ext uri="{FF2B5EF4-FFF2-40B4-BE49-F238E27FC236}">
                <a16:creationId xmlns:a16="http://schemas.microsoft.com/office/drawing/2014/main" id="{53E4F495-102C-C22D-14E5-3EA638AD6E0B}"/>
              </a:ext>
            </a:extLst>
          </p:cNvPr>
          <p:cNvSpPr txBox="1">
            <a:spLocks/>
          </p:cNvSpPr>
          <p:nvPr/>
        </p:nvSpPr>
        <p:spPr>
          <a:xfrm>
            <a:off x="6710855" y="1292772"/>
            <a:ext cx="3216165"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7" name="Google Shape;2843;p26">
            <a:extLst>
              <a:ext uri="{FF2B5EF4-FFF2-40B4-BE49-F238E27FC236}">
                <a16:creationId xmlns:a16="http://schemas.microsoft.com/office/drawing/2014/main" id="{35115DEA-7FD2-9E01-C2E3-649773949561}"/>
              </a:ext>
            </a:extLst>
          </p:cNvPr>
          <p:cNvSpPr txBox="1">
            <a:spLocks/>
          </p:cNvSpPr>
          <p:nvPr/>
        </p:nvSpPr>
        <p:spPr>
          <a:xfrm>
            <a:off x="5838497"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Tree>
    <p:extLst>
      <p:ext uri="{BB962C8B-B14F-4D97-AF65-F5344CB8AC3E}">
        <p14:creationId xmlns:p14="http://schemas.microsoft.com/office/powerpoint/2010/main" val="11076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12" grpId="0"/>
      <p:bldP spid="9" grpId="0"/>
      <p:bldP spid="9" grpId="1"/>
      <p:bldP spid="11" grpId="0"/>
      <p:bldP spid="11" grpId="1"/>
      <p:bldP spid="13" grpId="2"/>
      <p:bldP spid="21" grpId="0"/>
      <p:bldP spid="25" grpId="0"/>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xfrm>
            <a:off x="2731819" y="1519768"/>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Radify your apps now</a:t>
            </a:r>
            <a:endParaRPr sz="2000" dirty="0"/>
          </a:p>
        </p:txBody>
      </p:sp>
      <p:sp>
        <p:nvSpPr>
          <p:cNvPr id="2879" name="Google Shape;2879;p31"/>
          <p:cNvSpPr txBox="1">
            <a:spLocks noGrp="1"/>
          </p:cNvSpPr>
          <p:nvPr>
            <p:ph type="subTitle" idx="2"/>
          </p:nvPr>
        </p:nvSpPr>
        <p:spPr>
          <a:xfrm>
            <a:off x="2731819" y="2852882"/>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Promote Appi-ness</a:t>
            </a:r>
            <a:endParaRPr sz="2000" dirty="0"/>
          </a:p>
        </p:txBody>
      </p:sp>
      <p:sp>
        <p:nvSpPr>
          <p:cNvPr id="2881" name="Google Shape;2881;p31"/>
          <p:cNvSpPr txBox="1">
            <a:spLocks noGrp="1"/>
          </p:cNvSpPr>
          <p:nvPr>
            <p:ph type="subTitle" idx="3"/>
          </p:nvPr>
        </p:nvSpPr>
        <p:spPr>
          <a:xfrm>
            <a:off x="2731819" y="4130785"/>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Engage</a:t>
            </a:r>
            <a:endParaRPr sz="2000" dirty="0"/>
          </a:p>
        </p:txBody>
      </p:sp>
      <p:sp>
        <p:nvSpPr>
          <p:cNvPr id="2876" name="Google Shape;2876;p31"/>
          <p:cNvSpPr txBox="1">
            <a:spLocks noGrp="1"/>
          </p:cNvSpPr>
          <p:nvPr>
            <p:ph type="title"/>
          </p:nvPr>
        </p:nvSpPr>
        <p:spPr>
          <a:xfrm>
            <a:off x="4020067" y="468742"/>
            <a:ext cx="735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Takeaways</a:t>
            </a:r>
            <a:endParaRPr dirty="0"/>
          </a:p>
        </p:txBody>
      </p:sp>
      <p:sp>
        <p:nvSpPr>
          <p:cNvPr id="2882" name="Google Shape;2882;p31"/>
          <p:cNvSpPr txBox="1">
            <a:spLocks noGrp="1"/>
          </p:cNvSpPr>
          <p:nvPr>
            <p:ph type="body" idx="4"/>
          </p:nvPr>
        </p:nvSpPr>
        <p:spPr>
          <a:xfrm>
            <a:off x="2731812" y="1957718"/>
            <a:ext cx="6558373"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multi-cloud and open source, and a development roadmap!</a:t>
            </a:r>
            <a:endParaRPr dirty="0"/>
          </a:p>
        </p:txBody>
      </p:sp>
      <p:sp>
        <p:nvSpPr>
          <p:cNvPr id="2878" name="Google Shape;2878;p31"/>
          <p:cNvSpPr txBox="1">
            <a:spLocks noGrp="1"/>
          </p:cNvSpPr>
          <p:nvPr>
            <p:ph type="body" idx="5"/>
          </p:nvPr>
        </p:nvSpPr>
        <p:spPr>
          <a:xfrm>
            <a:off x="2731813" y="3279402"/>
            <a:ext cx="6558372"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for a common understanding around apps in your organization.</a:t>
            </a:r>
            <a:endParaRPr dirty="0"/>
          </a:p>
        </p:txBody>
      </p:sp>
      <p:sp>
        <p:nvSpPr>
          <p:cNvPr id="2880" name="Google Shape;2880;p31"/>
          <p:cNvSpPr txBox="1">
            <a:spLocks noGrp="1"/>
          </p:cNvSpPr>
          <p:nvPr>
            <p:ph type="body" idx="6"/>
          </p:nvPr>
        </p:nvSpPr>
        <p:spPr>
          <a:xfrm>
            <a:off x="2731813" y="4544073"/>
            <a:ext cx="6407700" cy="923400"/>
          </a:xfrm>
          <a:prstGeom prst="rect">
            <a:avLst/>
          </a:prstGeom>
        </p:spPr>
        <p:txBody>
          <a:bodyPr spcFirstLastPara="1" wrap="square" lIns="121900" tIns="121900" rIns="121900" bIns="121900" anchor="t" anchorCtr="0">
            <a:noAutofit/>
          </a:bodyPr>
          <a:lstStyle/>
          <a:p>
            <a:pPr marL="0" lvl="0" indent="0">
              <a:buNone/>
            </a:pPr>
            <a:r>
              <a:rPr lang="en-US" dirty="0"/>
              <a:t>If you think this is interesting, join the community and the monthly community calls!</a:t>
            </a:r>
            <a:endParaRPr dirty="0"/>
          </a:p>
        </p:txBody>
      </p:sp>
      <p:grpSp>
        <p:nvGrpSpPr>
          <p:cNvPr id="52" name="Group 51">
            <a:extLst>
              <a:ext uri="{FF2B5EF4-FFF2-40B4-BE49-F238E27FC236}">
                <a16:creationId xmlns:a16="http://schemas.microsoft.com/office/drawing/2014/main" id="{3DEFC26A-90B5-716D-8D81-E089E7C59E15}"/>
              </a:ext>
            </a:extLst>
          </p:cNvPr>
          <p:cNvGrpSpPr/>
          <p:nvPr/>
        </p:nvGrpSpPr>
        <p:grpSpPr>
          <a:xfrm>
            <a:off x="9279204" y="3993623"/>
            <a:ext cx="2667302" cy="2667302"/>
            <a:chOff x="1018704" y="2167925"/>
            <a:chExt cx="4499350" cy="4499350"/>
          </a:xfrm>
        </p:grpSpPr>
        <p:pic>
          <p:nvPicPr>
            <p:cNvPr id="17" name="Graphic 16">
              <a:extLst>
                <a:ext uri="{FF2B5EF4-FFF2-40B4-BE49-F238E27FC236}">
                  <a16:creationId xmlns:a16="http://schemas.microsoft.com/office/drawing/2014/main" id="{D3668E9E-4EF0-3AEB-E505-F2EEF4CFB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865" y="4636325"/>
              <a:ext cx="1138742" cy="851684"/>
            </a:xfrm>
            <a:prstGeom prst="rect">
              <a:avLst/>
            </a:prstGeom>
          </p:spPr>
        </p:pic>
        <p:grpSp>
          <p:nvGrpSpPr>
            <p:cNvPr id="19" name="Graphic 7">
              <a:extLst>
                <a:ext uri="{FF2B5EF4-FFF2-40B4-BE49-F238E27FC236}">
                  <a16:creationId xmlns:a16="http://schemas.microsoft.com/office/drawing/2014/main" id="{E6F1E1F6-42F6-7E1E-287C-38739EDB8F69}"/>
                </a:ext>
              </a:extLst>
            </p:cNvPr>
            <p:cNvGrpSpPr/>
            <p:nvPr/>
          </p:nvGrpSpPr>
          <p:grpSpPr>
            <a:xfrm>
              <a:off x="2142170" y="3676132"/>
              <a:ext cx="2252418" cy="610676"/>
              <a:chOff x="3006393" y="1976788"/>
              <a:chExt cx="1950070" cy="528704"/>
            </a:xfrm>
            <a:solidFill>
              <a:srgbClr val="FBFBFF"/>
            </a:solidFill>
          </p:grpSpPr>
          <p:sp>
            <p:nvSpPr>
              <p:cNvPr id="20" name="Freeform: Shape 19">
                <a:extLst>
                  <a:ext uri="{FF2B5EF4-FFF2-40B4-BE49-F238E27FC236}">
                    <a16:creationId xmlns:a16="http://schemas.microsoft.com/office/drawing/2014/main" id="{D9AA4644-CC38-C52A-F295-211A2E942DB1}"/>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21" name="Graphic 7">
                <a:extLst>
                  <a:ext uri="{FF2B5EF4-FFF2-40B4-BE49-F238E27FC236}">
                    <a16:creationId xmlns:a16="http://schemas.microsoft.com/office/drawing/2014/main" id="{F40B0123-BBDF-ACB1-2011-9181485077E9}"/>
                  </a:ext>
                </a:extLst>
              </p:cNvPr>
              <p:cNvGrpSpPr/>
              <p:nvPr/>
            </p:nvGrpSpPr>
            <p:grpSpPr>
              <a:xfrm>
                <a:off x="3589340" y="1976788"/>
                <a:ext cx="1367124" cy="415121"/>
                <a:chOff x="3589340" y="1976788"/>
                <a:chExt cx="1367124" cy="415121"/>
              </a:xfrm>
              <a:solidFill>
                <a:srgbClr val="FBFBFF"/>
              </a:solidFill>
            </p:grpSpPr>
            <p:sp>
              <p:nvSpPr>
                <p:cNvPr id="22" name="Freeform: Shape 21">
                  <a:extLst>
                    <a:ext uri="{FF2B5EF4-FFF2-40B4-BE49-F238E27FC236}">
                      <a16:creationId xmlns:a16="http://schemas.microsoft.com/office/drawing/2014/main" id="{F36A829D-3890-510C-1AFD-2BFB8FD4B0B9}"/>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ECA20-DDE6-F102-9C41-AD5503EA9272}"/>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B4BEDA-9574-C3AF-256F-A23E5ECA87A1}"/>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2FAD95-4159-8EF5-07D8-B99225D804F7}"/>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BBFE760-6194-5790-1934-016E8981B365}"/>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D0B012-C688-2194-CA64-D2C6B4DD1AE5}"/>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3949A3-971F-FF3A-F6AC-23385052D149}"/>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40" name="Graphic 39" descr="Heart outline">
              <a:extLst>
                <a:ext uri="{FF2B5EF4-FFF2-40B4-BE49-F238E27FC236}">
                  <a16:creationId xmlns:a16="http://schemas.microsoft.com/office/drawing/2014/main" id="{8AFC1165-19EA-A5D9-938D-496F3B891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704" y="2167925"/>
              <a:ext cx="4499350" cy="449935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B272350C-3E5A-65BF-3211-5D435792AF5E}"/>
                    </a:ext>
                  </a:extLst>
                </p14:cNvPr>
                <p14:cNvContentPartPr/>
                <p14:nvPr/>
              </p14:nvContentPartPr>
              <p14:xfrm>
                <a:off x="3215524" y="4393026"/>
                <a:ext cx="190800" cy="360"/>
              </p14:xfrm>
            </p:contentPart>
          </mc:Choice>
          <mc:Fallback xmlns="">
            <p:pic>
              <p:nvPicPr>
                <p:cNvPr id="48" name="Ink 47">
                  <a:extLst>
                    <a:ext uri="{FF2B5EF4-FFF2-40B4-BE49-F238E27FC236}">
                      <a16:creationId xmlns:a16="http://schemas.microsoft.com/office/drawing/2014/main" id="{B272350C-3E5A-65BF-3211-5D435792AF5E}"/>
                    </a:ext>
                  </a:extLst>
                </p:cNvPr>
                <p:cNvPicPr/>
                <p:nvPr/>
              </p:nvPicPr>
              <p:blipFill>
                <a:blip r:embed="rId8"/>
                <a:stretch>
                  <a:fillRect/>
                </a:stretch>
              </p:blipFill>
              <p:spPr>
                <a:xfrm>
                  <a:off x="3200333" y="4384026"/>
                  <a:ext cx="22057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567045B7-FF9C-0277-1E45-9C3D71127BAD}"/>
                    </a:ext>
                  </a:extLst>
                </p14:cNvPr>
                <p14:cNvContentPartPr/>
                <p14:nvPr/>
              </p14:nvContentPartPr>
              <p14:xfrm>
                <a:off x="3299764" y="4287546"/>
                <a:ext cx="360" cy="226440"/>
              </p14:xfrm>
            </p:contentPart>
          </mc:Choice>
          <mc:Fallback xmlns="">
            <p:pic>
              <p:nvPicPr>
                <p:cNvPr id="51" name="Ink 50">
                  <a:extLst>
                    <a:ext uri="{FF2B5EF4-FFF2-40B4-BE49-F238E27FC236}">
                      <a16:creationId xmlns:a16="http://schemas.microsoft.com/office/drawing/2014/main" id="{567045B7-FF9C-0277-1E45-9C3D71127BAD}"/>
                    </a:ext>
                  </a:extLst>
                </p:cNvPr>
                <p:cNvPicPr/>
                <p:nvPr/>
              </p:nvPicPr>
              <p:blipFill>
                <a:blip r:embed="rId10"/>
                <a:stretch>
                  <a:fillRect/>
                </a:stretch>
              </p:blipFill>
              <p:spPr>
                <a:xfrm>
                  <a:off x="3290764" y="4272976"/>
                  <a:ext cx="18000" cy="256187"/>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2">
                                            <p:txEl>
                                              <p:pRg st="0" end="0"/>
                                            </p:txEl>
                                          </p:spTgt>
                                        </p:tgtEl>
                                        <p:attrNameLst>
                                          <p:attrName>style.visibility</p:attrName>
                                        </p:attrNameLst>
                                      </p:cBhvr>
                                      <p:to>
                                        <p:strVal val="visible"/>
                                      </p:to>
                                    </p:set>
                                    <p:animEffect transition="in" filter="fade">
                                      <p:cBhvr>
                                        <p:cTn id="7" dur="500"/>
                                        <p:tgtEl>
                                          <p:spTgt spid="28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7">
                                            <p:txEl>
                                              <p:pRg st="0" end="0"/>
                                            </p:txEl>
                                          </p:spTgt>
                                        </p:tgtEl>
                                        <p:attrNameLst>
                                          <p:attrName>style.visibility</p:attrName>
                                        </p:attrNameLst>
                                      </p:cBhvr>
                                      <p:to>
                                        <p:strVal val="visible"/>
                                      </p:to>
                                    </p:set>
                                    <p:animEffect transition="in" filter="fade">
                                      <p:cBhvr>
                                        <p:cTn id="10" dur="500"/>
                                        <p:tgtEl>
                                          <p:spTgt spid="28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79">
                                            <p:txEl>
                                              <p:pRg st="0" end="0"/>
                                            </p:txEl>
                                          </p:spTgt>
                                        </p:tgtEl>
                                        <p:attrNameLst>
                                          <p:attrName>style.visibility</p:attrName>
                                        </p:attrNameLst>
                                      </p:cBhvr>
                                      <p:to>
                                        <p:strVal val="visible"/>
                                      </p:to>
                                    </p:set>
                                    <p:animEffect transition="in" filter="fade">
                                      <p:cBhvr>
                                        <p:cTn id="15" dur="500"/>
                                        <p:tgtEl>
                                          <p:spTgt spid="287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8">
                                            <p:txEl>
                                              <p:pRg st="0" end="0"/>
                                            </p:txEl>
                                          </p:spTgt>
                                        </p:tgtEl>
                                        <p:attrNameLst>
                                          <p:attrName>style.visibility</p:attrName>
                                        </p:attrNameLst>
                                      </p:cBhvr>
                                      <p:to>
                                        <p:strVal val="visible"/>
                                      </p:to>
                                    </p:set>
                                    <p:animEffect transition="in" filter="fade">
                                      <p:cBhvr>
                                        <p:cTn id="18" dur="500"/>
                                        <p:tgtEl>
                                          <p:spTgt spid="287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81">
                                            <p:txEl>
                                              <p:pRg st="0" end="0"/>
                                            </p:txEl>
                                          </p:spTgt>
                                        </p:tgtEl>
                                        <p:attrNameLst>
                                          <p:attrName>style.visibility</p:attrName>
                                        </p:attrNameLst>
                                      </p:cBhvr>
                                      <p:to>
                                        <p:strVal val="visible"/>
                                      </p:to>
                                    </p:set>
                                    <p:animEffect transition="in" filter="fade">
                                      <p:cBhvr>
                                        <p:cTn id="23" dur="500"/>
                                        <p:tgtEl>
                                          <p:spTgt spid="288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80">
                                            <p:txEl>
                                              <p:pRg st="0" end="0"/>
                                            </p:txEl>
                                          </p:spTgt>
                                        </p:tgtEl>
                                        <p:attrNameLst>
                                          <p:attrName>style.visibility</p:attrName>
                                        </p:attrNameLst>
                                      </p:cBhvr>
                                      <p:to>
                                        <p:strVal val="visible"/>
                                      </p:to>
                                    </p:set>
                                    <p:animEffect transition="in" filter="fade">
                                      <p:cBhvr>
                                        <p:cTn id="26" dur="500"/>
                                        <p:tgtEl>
                                          <p:spTgt spid="2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 grpId="0" build="p"/>
      <p:bldP spid="2879" grpId="0" build="p"/>
      <p:bldP spid="2881" grpId="0" build="p"/>
      <p:bldP spid="2882" grpId="0" build="p"/>
      <p:bldP spid="2878" grpId="0" build="p"/>
      <p:bldP spid="28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32" name="Group 31">
            <a:extLst>
              <a:ext uri="{FF2B5EF4-FFF2-40B4-BE49-F238E27FC236}">
                <a16:creationId xmlns:a16="http://schemas.microsoft.com/office/drawing/2014/main" id="{1087A4B7-855A-D540-0C71-FC50CFD46675}"/>
              </a:ext>
            </a:extLst>
          </p:cNvPr>
          <p:cNvGrpSpPr/>
          <p:nvPr/>
        </p:nvGrpSpPr>
        <p:grpSpPr>
          <a:xfrm>
            <a:off x="8054726" y="6065618"/>
            <a:ext cx="3988589" cy="594478"/>
            <a:chOff x="5424090" y="4523129"/>
            <a:chExt cx="4212452" cy="627844"/>
          </a:xfrm>
        </p:grpSpPr>
        <p:sp>
          <p:nvSpPr>
            <p:cNvPr id="3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6981" y="4626218"/>
              <a:ext cx="413164" cy="404732"/>
            </a:xfrm>
            <a:prstGeom prst="rect">
              <a:avLst/>
            </a:prstGeom>
            <a:effectLst/>
          </p:spPr>
        </p:pic>
      </p:grpSp>
      <p:grpSp>
        <p:nvGrpSpPr>
          <p:cNvPr id="36" name="Group 35">
            <a:extLst>
              <a:ext uri="{FF2B5EF4-FFF2-40B4-BE49-F238E27FC236}">
                <a16:creationId xmlns:a16="http://schemas.microsoft.com/office/drawing/2014/main" id="{BDF7B234-F29E-92E7-6939-1B194B59633D}"/>
              </a:ext>
            </a:extLst>
          </p:cNvPr>
          <p:cNvGrpSpPr/>
          <p:nvPr/>
        </p:nvGrpSpPr>
        <p:grpSpPr>
          <a:xfrm>
            <a:off x="9871006" y="4632400"/>
            <a:ext cx="2196991" cy="594478"/>
            <a:chOff x="1399986" y="4275496"/>
            <a:chExt cx="2675619" cy="723990"/>
          </a:xfrm>
        </p:grpSpPr>
        <p:sp>
          <p:nvSpPr>
            <p:cNvPr id="3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40" name="Group 39">
            <a:extLst>
              <a:ext uri="{FF2B5EF4-FFF2-40B4-BE49-F238E27FC236}">
                <a16:creationId xmlns:a16="http://schemas.microsoft.com/office/drawing/2014/main" id="{D44DB558-5277-8E28-1CC9-41FEC2144A3B}"/>
              </a:ext>
            </a:extLst>
          </p:cNvPr>
          <p:cNvGrpSpPr/>
          <p:nvPr/>
        </p:nvGrpSpPr>
        <p:grpSpPr>
          <a:xfrm>
            <a:off x="8584375" y="5349009"/>
            <a:ext cx="3598827" cy="594478"/>
            <a:chOff x="1558970" y="4275496"/>
            <a:chExt cx="4382854" cy="723990"/>
          </a:xfrm>
        </p:grpSpPr>
        <p:sp>
          <p:nvSpPr>
            <p:cNvPr id="4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2" name="TextBox 4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1883" y="4477267"/>
              <a:ext cx="423926" cy="320448"/>
            </a:xfrm>
            <a:prstGeom prst="rect">
              <a:avLst/>
            </a:prstGeom>
          </p:spPr>
        </p:pic>
      </p:grpSp>
      <p:sp>
        <p:nvSpPr>
          <p:cNvPr id="44" name="Google Shape;3570;p44">
            <a:extLst>
              <a:ext uri="{FF2B5EF4-FFF2-40B4-BE49-F238E27FC236}">
                <a16:creationId xmlns:a16="http://schemas.microsoft.com/office/drawing/2014/main" id="{94F0E1E6-4E13-77A0-5433-BCA647DE699B}"/>
              </a:ext>
            </a:extLst>
          </p:cNvPr>
          <p:cNvSpPr txBox="1">
            <a:spLocks/>
          </p:cNvSpPr>
          <p:nvPr/>
        </p:nvSpPr>
        <p:spPr>
          <a:xfrm>
            <a:off x="-23070" y="6400800"/>
            <a:ext cx="5581500" cy="4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lt1"/>
              </a:buClr>
              <a:buSzPts val="1900"/>
              <a:buFont typeface="Catamaran"/>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2pPr>
            <a:lvl3pPr marL="1371600" marR="0" lvl="2"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0" indent="0">
              <a:buFont typeface="Catamaran"/>
              <a:buNone/>
            </a:pPr>
            <a:r>
              <a:rPr lang="en-US" dirty="0"/>
              <a:t>Thanks to https://slidesmania.com!</a:t>
            </a:r>
          </a:p>
          <a:p>
            <a:pPr marL="0" indent="0">
              <a:buFont typeface="Catamaran"/>
              <a:buNone/>
            </a:pPr>
            <a:endParaRPr lang="en-US"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777580"/>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tx2"/>
                  </a:solidFill>
                  <a:latin typeface="Segoe UI Semibold"/>
                  <a:ea typeface="+mn-ea"/>
                  <a:cs typeface="Segoe UI"/>
                </a:rPr>
                <a:t>pipe.how</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51" name="Group 50">
            <a:extLst>
              <a:ext uri="{FF2B5EF4-FFF2-40B4-BE49-F238E27FC236}">
                <a16:creationId xmlns:a16="http://schemas.microsoft.com/office/drawing/2014/main" id="{E99EF671-C098-B278-1827-5706E41A2E21}"/>
              </a:ext>
            </a:extLst>
          </p:cNvPr>
          <p:cNvGrpSpPr/>
          <p:nvPr/>
        </p:nvGrpSpPr>
        <p:grpSpPr>
          <a:xfrm>
            <a:off x="9112702" y="121391"/>
            <a:ext cx="3202695" cy="594478"/>
            <a:chOff x="6485047" y="4523129"/>
            <a:chExt cx="3382449" cy="627844"/>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6485047" y="4523129"/>
              <a:ext cx="3151495"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7527535" y="4599641"/>
              <a:ext cx="2339961"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5156" y="4626218"/>
              <a:ext cx="413164" cy="404732"/>
            </a:xfrm>
            <a:prstGeom prst="rect">
              <a:avLst/>
            </a:prstGeom>
            <a:effectLst/>
          </p:spPr>
        </p:pic>
      </p:grpSp>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9"/>
          <a:srcRect/>
          <a:stretch/>
        </p:blipFill>
        <p:spPr>
          <a:xfrm>
            <a:off x="9779001" y="253373"/>
            <a:ext cx="320788" cy="327874"/>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2567</TotalTime>
  <Words>600</Words>
  <Application>Microsoft Office PowerPoint</Application>
  <PresentationFormat>Widescreen</PresentationFormat>
  <Paragraphs>203</Paragraphs>
  <Slides>21</Slides>
  <Notes>20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Segoe UI</vt:lpstr>
      <vt:lpstr>Arial</vt:lpstr>
      <vt:lpstr>Roboto</vt:lpstr>
      <vt:lpstr>Cascadia Code PL SemiBold</vt:lpstr>
      <vt:lpstr>Catamaran</vt:lpstr>
      <vt:lpstr>Ubuntu Condensed</vt:lpstr>
      <vt:lpstr>Wingdings</vt:lpstr>
      <vt:lpstr>Barlow Condensed</vt:lpstr>
      <vt:lpstr>Segoe UI Semibold</vt:lpstr>
      <vt:lpstr>Abril Fatface</vt:lpstr>
      <vt:lpstr>Aldrich</vt:lpstr>
      <vt:lpstr>Segoe Script</vt:lpstr>
      <vt:lpstr>Calibri</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PowerPoint Presentation</vt:lpstr>
      <vt:lpstr>Where does Radius fit into your organization?</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179</cp:revision>
  <dcterms:modified xsi:type="dcterms:W3CDTF">2024-02-04T10:57:03Z</dcterms:modified>
</cp:coreProperties>
</file>